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7" r:id="rId2"/>
    <p:sldId id="298" r:id="rId3"/>
    <p:sldId id="278" r:id="rId4"/>
    <p:sldId id="281" r:id="rId5"/>
    <p:sldId id="280" r:id="rId6"/>
    <p:sldId id="283" r:id="rId7"/>
    <p:sldId id="282" r:id="rId8"/>
    <p:sldId id="299" r:id="rId9"/>
    <p:sldId id="300" r:id="rId10"/>
    <p:sldId id="301" r:id="rId11"/>
    <p:sldId id="302" r:id="rId12"/>
    <p:sldId id="303" r:id="rId13"/>
  </p:sldIdLst>
  <p:sldSz cx="12192000" cy="6858000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B819"/>
    <a:srgbClr val="FFFFFF"/>
    <a:srgbClr val="2B2B2B"/>
    <a:srgbClr val="FFFF00"/>
    <a:srgbClr val="AFBE00"/>
    <a:srgbClr val="ACA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7" autoAdjust="0"/>
  </p:normalViewPr>
  <p:slideViewPr>
    <p:cSldViewPr>
      <p:cViewPr varScale="1">
        <p:scale>
          <a:sx n="78" d="100"/>
          <a:sy n="78" d="100"/>
        </p:scale>
        <p:origin x="850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5728147-4F38-4B0C-845B-FDD78D0FCB4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914D8F-9A1C-40A1-9DDF-FE14BA6E019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ADE15D0-E6F5-4806-8354-CDF7435512E7}" type="datetimeFigureOut">
              <a:rPr lang="en-US"/>
              <a:pPr>
                <a:defRPr/>
              </a:pPr>
              <a:t>5/17/2024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FFA662-897C-4C48-BAAE-57DE1716D5B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3CF6E2-BE53-47D3-A368-96EC4C09825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B334F28-54BE-406A-819E-9030017E8C1F}" type="slidenum">
              <a:rPr lang="en-GB" altLang="en-US"/>
              <a:pPr>
                <a:defRPr/>
              </a:pPr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7F777477-012A-48D8-965D-03E66D47929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12E5F2A5-B8AE-4D95-990A-EC263ECA7C2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AFE128B4-D5BC-4AFE-9B69-C91A41067D1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6C6EB35E-8EB0-4546-8E9A-1D4B2531338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AE3854B5-D54A-4572-AE05-B1437347ED1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3BCB6B33-90E3-4990-83AA-48849FAE92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50C3F94-AF51-4A05-BC3A-5DC05487DD26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pattFill prst="ltUpDiag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2C6932F-615B-4488-8ECC-8B08C072AF32}"/>
              </a:ext>
            </a:extLst>
          </p:cNvPr>
          <p:cNvSpPr/>
          <p:nvPr userDrawn="1"/>
        </p:nvSpPr>
        <p:spPr>
          <a:xfrm flipH="1"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8000">
                <a:schemeClr val="bg1"/>
              </a:gs>
              <a:gs pos="4800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9781" y="2528900"/>
            <a:ext cx="9001000" cy="2700300"/>
          </a:xfrm>
          <a:solidFill>
            <a:srgbClr val="FFFFFF">
              <a:alpha val="49804"/>
            </a:srgbClr>
          </a:solidFill>
        </p:spPr>
        <p:txBody>
          <a:bodyPr/>
          <a:lstStyle>
            <a:lvl1pPr>
              <a:defRPr sz="48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500" y="5229200"/>
            <a:ext cx="9001000" cy="900101"/>
          </a:xfrm>
        </p:spPr>
        <p:txBody>
          <a:bodyPr/>
          <a:lstStyle>
            <a:lvl1pPr marL="0" indent="0" algn="ctr">
              <a:buNone/>
              <a:defRPr b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7B0AC9E-24EB-47F5-8F93-259501BF73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550" y="266281"/>
            <a:ext cx="1314054" cy="1924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072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E7DB3C94-61E4-4F3F-AA44-EFBA0673D1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99556" y="6356350"/>
            <a:ext cx="9178044" cy="2410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BFAF62-34FF-477F-B00E-EAB2D5B5C477}"/>
              </a:ext>
            </a:extLst>
          </p:cNvPr>
          <p:cNvSpPr/>
          <p:nvPr userDrawn="1"/>
        </p:nvSpPr>
        <p:spPr>
          <a:xfrm>
            <a:off x="11510248" y="260350"/>
            <a:ext cx="468350" cy="4683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EED9D8-A94B-4549-A4F8-3FC459D02667}"/>
              </a:ext>
            </a:extLst>
          </p:cNvPr>
          <p:cNvSpPr txBox="1"/>
          <p:nvPr userDrawn="1"/>
        </p:nvSpPr>
        <p:spPr>
          <a:xfrm>
            <a:off x="11510248" y="356026"/>
            <a:ext cx="468350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fld id="{40347F3E-4843-40C4-8FC6-20770B14EDE0}" type="slidenum">
              <a:rPr lang="en-US" sz="1200" smtClean="0">
                <a:solidFill>
                  <a:schemeClr val="bg1"/>
                </a:solidFill>
                <a:latin typeface="+mn-lt"/>
              </a:rPr>
              <a:pPr algn="ctr"/>
              <a:t>‹Nº›</a:t>
            </a:fld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0092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260350"/>
            <a:ext cx="2590800" cy="54371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60350"/>
            <a:ext cx="7569200" cy="54371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35A7AD2E-201A-4440-8C74-C4792BEED8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99556" y="6356350"/>
            <a:ext cx="9178044" cy="2410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A2ADF6-AE98-4B7D-AAEF-BBEACDF354F2}"/>
              </a:ext>
            </a:extLst>
          </p:cNvPr>
          <p:cNvSpPr/>
          <p:nvPr userDrawn="1"/>
        </p:nvSpPr>
        <p:spPr>
          <a:xfrm>
            <a:off x="11510248" y="260350"/>
            <a:ext cx="468350" cy="4683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549F09-F62B-4275-8FCB-92079DA3E9D7}"/>
              </a:ext>
            </a:extLst>
          </p:cNvPr>
          <p:cNvSpPr txBox="1"/>
          <p:nvPr userDrawn="1"/>
        </p:nvSpPr>
        <p:spPr>
          <a:xfrm>
            <a:off x="11510248" y="356026"/>
            <a:ext cx="468350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fld id="{40347F3E-4843-40C4-8FC6-20770B14EDE0}" type="slidenum">
              <a:rPr lang="en-US" sz="1200" smtClean="0">
                <a:solidFill>
                  <a:schemeClr val="bg1"/>
                </a:solidFill>
                <a:latin typeface="+mn-lt"/>
              </a:rPr>
              <a:pPr algn="ctr"/>
              <a:t>‹Nº›</a:t>
            </a:fld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33652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84313"/>
            <a:ext cx="10363200" cy="4500971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32B89212-B835-4219-9983-5CF5E647A8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99556" y="6356350"/>
            <a:ext cx="9178044" cy="2410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9DC477-A6F5-45EC-B943-985A00965383}"/>
              </a:ext>
            </a:extLst>
          </p:cNvPr>
          <p:cNvSpPr/>
          <p:nvPr userDrawn="1"/>
        </p:nvSpPr>
        <p:spPr>
          <a:xfrm>
            <a:off x="11510248" y="260350"/>
            <a:ext cx="468350" cy="4683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E9CAB4-2206-4D50-81BA-D5F1708DCD71}"/>
              </a:ext>
            </a:extLst>
          </p:cNvPr>
          <p:cNvSpPr txBox="1"/>
          <p:nvPr userDrawn="1"/>
        </p:nvSpPr>
        <p:spPr>
          <a:xfrm>
            <a:off x="11510248" y="356026"/>
            <a:ext cx="468350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fld id="{40347F3E-4843-40C4-8FC6-20770B14EDE0}" type="slidenum">
              <a:rPr lang="en-US" sz="1200" smtClean="0">
                <a:solidFill>
                  <a:schemeClr val="bg1"/>
                </a:solidFill>
                <a:latin typeface="+mn-lt"/>
              </a:rPr>
              <a:pPr algn="ctr"/>
              <a:t>‹Nº›</a:t>
            </a:fld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62664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4050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484314"/>
            <a:ext cx="5080000" cy="45369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4314"/>
            <a:ext cx="5080000" cy="45369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E7C25F66-D8F4-414E-BE1C-3C6767AC89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99556" y="6356350"/>
            <a:ext cx="9178044" cy="2410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A77209-AE3F-413B-AB20-D8BE599CE7BB}"/>
              </a:ext>
            </a:extLst>
          </p:cNvPr>
          <p:cNvSpPr/>
          <p:nvPr userDrawn="1"/>
        </p:nvSpPr>
        <p:spPr>
          <a:xfrm>
            <a:off x="11510248" y="260350"/>
            <a:ext cx="468350" cy="4683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54910A-E8EE-4736-A7E7-86DF150B67F5}"/>
              </a:ext>
            </a:extLst>
          </p:cNvPr>
          <p:cNvSpPr txBox="1"/>
          <p:nvPr userDrawn="1"/>
        </p:nvSpPr>
        <p:spPr>
          <a:xfrm>
            <a:off x="11510248" y="356026"/>
            <a:ext cx="468350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fld id="{40347F3E-4843-40C4-8FC6-20770B14EDE0}" type="slidenum">
              <a:rPr lang="en-US" sz="1200" smtClean="0">
                <a:solidFill>
                  <a:schemeClr val="bg1"/>
                </a:solidFill>
                <a:latin typeface="+mn-lt"/>
              </a:rPr>
              <a:pPr algn="ctr"/>
              <a:t>‹Nº›</a:t>
            </a:fld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3604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0FCB6836-5931-480C-9B9C-CE52E20D0D2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099556" y="6356350"/>
            <a:ext cx="9178044" cy="2410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7C995F-62B4-4E2A-A84B-5964AD6EE1F4}"/>
              </a:ext>
            </a:extLst>
          </p:cNvPr>
          <p:cNvSpPr/>
          <p:nvPr userDrawn="1"/>
        </p:nvSpPr>
        <p:spPr>
          <a:xfrm>
            <a:off x="11510248" y="260350"/>
            <a:ext cx="468350" cy="4683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0CC4CF-F97E-44CA-B7FF-58D0319CD8FB}"/>
              </a:ext>
            </a:extLst>
          </p:cNvPr>
          <p:cNvSpPr txBox="1"/>
          <p:nvPr userDrawn="1"/>
        </p:nvSpPr>
        <p:spPr>
          <a:xfrm>
            <a:off x="11510248" y="356026"/>
            <a:ext cx="468350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fld id="{40347F3E-4843-40C4-8FC6-20770B14EDE0}" type="slidenum">
              <a:rPr lang="en-US" sz="1200" smtClean="0">
                <a:solidFill>
                  <a:schemeClr val="bg1"/>
                </a:solidFill>
                <a:latin typeface="+mn-lt"/>
              </a:rPr>
              <a:pPr algn="ctr"/>
              <a:t>‹Nº›</a:t>
            </a:fld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93499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457FED-9811-4355-BBC0-AFDFAC580A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99556" y="6356350"/>
            <a:ext cx="9178044" cy="2410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C4CEE4B-299B-41AB-8EDB-2A851718E5DE}"/>
              </a:ext>
            </a:extLst>
          </p:cNvPr>
          <p:cNvSpPr/>
          <p:nvPr userDrawn="1"/>
        </p:nvSpPr>
        <p:spPr>
          <a:xfrm>
            <a:off x="11510248" y="260350"/>
            <a:ext cx="468350" cy="4683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DD48D6-F4EB-4B87-863A-194EF63C3F17}"/>
              </a:ext>
            </a:extLst>
          </p:cNvPr>
          <p:cNvSpPr txBox="1"/>
          <p:nvPr userDrawn="1"/>
        </p:nvSpPr>
        <p:spPr>
          <a:xfrm>
            <a:off x="11510248" y="356026"/>
            <a:ext cx="468350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fld id="{40347F3E-4843-40C4-8FC6-20770B14EDE0}" type="slidenum">
              <a:rPr lang="en-US" sz="1200" smtClean="0">
                <a:solidFill>
                  <a:schemeClr val="bg1"/>
                </a:solidFill>
                <a:latin typeface="+mn-lt"/>
              </a:rPr>
              <a:pPr algn="ctr"/>
              <a:t>‹Nº›</a:t>
            </a:fld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7567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6B880DAF-909E-4844-AE3D-CF1775C726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99556" y="6356350"/>
            <a:ext cx="9178044" cy="2410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B09573C-B458-4C09-8D8C-78F7CC7191D3}"/>
              </a:ext>
            </a:extLst>
          </p:cNvPr>
          <p:cNvSpPr/>
          <p:nvPr userDrawn="1"/>
        </p:nvSpPr>
        <p:spPr>
          <a:xfrm>
            <a:off x="11510248" y="260350"/>
            <a:ext cx="468350" cy="4683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A350FB-BDF5-4ABD-8577-FB334F287198}"/>
              </a:ext>
            </a:extLst>
          </p:cNvPr>
          <p:cNvSpPr txBox="1"/>
          <p:nvPr userDrawn="1"/>
        </p:nvSpPr>
        <p:spPr>
          <a:xfrm>
            <a:off x="11510248" y="356026"/>
            <a:ext cx="468350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fld id="{40347F3E-4843-40C4-8FC6-20770B14EDE0}" type="slidenum">
              <a:rPr lang="en-US" sz="1200" smtClean="0">
                <a:solidFill>
                  <a:schemeClr val="bg1"/>
                </a:solidFill>
                <a:latin typeface="+mn-lt"/>
              </a:rPr>
              <a:pPr algn="ctr"/>
              <a:t>‹Nº›</a:t>
            </a:fld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8322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284145EC-7E0C-4AD7-BE80-5AB319F6BB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99556" y="6356350"/>
            <a:ext cx="9178044" cy="2410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B55EB8-90D8-4760-99DB-3566B892B8B1}"/>
              </a:ext>
            </a:extLst>
          </p:cNvPr>
          <p:cNvSpPr/>
          <p:nvPr userDrawn="1"/>
        </p:nvSpPr>
        <p:spPr>
          <a:xfrm>
            <a:off x="11510248" y="260350"/>
            <a:ext cx="468350" cy="4683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D4EE98-A32C-4B9A-85F6-63DEBBB966F0}"/>
              </a:ext>
            </a:extLst>
          </p:cNvPr>
          <p:cNvSpPr txBox="1"/>
          <p:nvPr userDrawn="1"/>
        </p:nvSpPr>
        <p:spPr>
          <a:xfrm>
            <a:off x="11510248" y="356026"/>
            <a:ext cx="468350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fld id="{40347F3E-4843-40C4-8FC6-20770B14EDE0}" type="slidenum">
              <a:rPr lang="en-US" sz="1200" smtClean="0">
                <a:solidFill>
                  <a:schemeClr val="bg1"/>
                </a:solidFill>
                <a:latin typeface="+mn-lt"/>
              </a:rPr>
              <a:pPr algn="ctr"/>
              <a:t>‹Nº›</a:t>
            </a:fld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19760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BA02630D-E620-44EF-80FA-B50AFAA7D3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99556" y="6356350"/>
            <a:ext cx="9178044" cy="2410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E81FDC-5147-4E3E-9AAE-FA1E57410BC9}"/>
              </a:ext>
            </a:extLst>
          </p:cNvPr>
          <p:cNvSpPr/>
          <p:nvPr userDrawn="1"/>
        </p:nvSpPr>
        <p:spPr>
          <a:xfrm>
            <a:off x="11510248" y="260350"/>
            <a:ext cx="468350" cy="4683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D3BD42-40DD-4D96-B078-246694606A02}"/>
              </a:ext>
            </a:extLst>
          </p:cNvPr>
          <p:cNvSpPr txBox="1"/>
          <p:nvPr userDrawn="1"/>
        </p:nvSpPr>
        <p:spPr>
          <a:xfrm>
            <a:off x="11510248" y="356026"/>
            <a:ext cx="468350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fld id="{40347F3E-4843-40C4-8FC6-20770B14EDE0}" type="slidenum">
              <a:rPr lang="en-US" sz="1200" smtClean="0">
                <a:solidFill>
                  <a:schemeClr val="bg1"/>
                </a:solidFill>
                <a:latin typeface="+mn-lt"/>
              </a:rPr>
              <a:pPr algn="ctr"/>
              <a:t>‹Nº›</a:t>
            </a:fld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47860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1752F11-F01C-44F2-923D-D3D6525EDC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6035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398E03E-B4DC-439C-A7EB-8D2F6765C7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484313"/>
            <a:ext cx="10363200" cy="452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28" name="Rectangle 9">
            <a:extLst>
              <a:ext uri="{FF2B5EF4-FFF2-40B4-BE49-F238E27FC236}">
                <a16:creationId xmlns:a16="http://schemas.microsoft.com/office/drawing/2014/main" id="{45FCFFA3-1099-4D39-BBE0-F5628E1790A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129298"/>
            <a:ext cx="12191999" cy="728701"/>
          </a:xfrm>
          <a:prstGeom prst="rect">
            <a:avLst/>
          </a:prstGeom>
          <a:pattFill prst="ltUpDiag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200" dirty="0">
              <a:solidFill>
                <a:srgbClr val="2B2B2B"/>
              </a:solidFill>
              <a:latin typeface="+mn-lt"/>
            </a:endParaRP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DC5079C6-DCB1-49B8-80F6-E20F61596388}"/>
              </a:ext>
            </a:extLst>
          </p:cNvPr>
          <p:cNvSpPr>
            <a:spLocks noChangeArrowheads="1"/>
          </p:cNvSpPr>
          <p:nvPr userDrawn="1"/>
        </p:nvSpPr>
        <p:spPr bwMode="auto">
          <a:xfrm flipH="1">
            <a:off x="-1" y="6129299"/>
            <a:ext cx="12191996" cy="728701"/>
          </a:xfrm>
          <a:prstGeom prst="rect">
            <a:avLst/>
          </a:prstGeom>
          <a:gradFill flip="none" rotWithShape="1">
            <a:gsLst>
              <a:gs pos="9000">
                <a:schemeClr val="bg1"/>
              </a:gs>
              <a:gs pos="24000">
                <a:srgbClr val="FFFFFF">
                  <a:alpha val="50000"/>
                </a:srgbClr>
              </a:gs>
              <a:gs pos="55000">
                <a:schemeClr val="bg1"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200" dirty="0">
              <a:solidFill>
                <a:srgbClr val="2B2B2B"/>
              </a:solidFill>
              <a:latin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C94200-B924-409C-88D8-2EDA06FDB8F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50" y="6006176"/>
            <a:ext cx="1285326" cy="771196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97917F-6C65-4949-BCE1-178381E169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99556" y="6356350"/>
            <a:ext cx="9178044" cy="2410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2"/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3B81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3B819"/>
          </a:solidFill>
          <a:latin typeface="Trebuchet MS" panose="020B0603020202020204" pitchFamily="34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3B819"/>
          </a:solidFill>
          <a:latin typeface="Trebuchet MS" panose="020B0603020202020204" pitchFamily="34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3B819"/>
          </a:solidFill>
          <a:latin typeface="Trebuchet MS" panose="020B0603020202020204" pitchFamily="34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3B819"/>
          </a:solidFill>
          <a:latin typeface="Trebuchet MS" panose="020B0603020202020204" pitchFamily="34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3B819"/>
          </a:solidFill>
          <a:latin typeface="Arial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3B819"/>
          </a:solidFill>
          <a:latin typeface="Arial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3B819"/>
          </a:solidFill>
          <a:latin typeface="Arial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3B819"/>
          </a:solidFill>
          <a:latin typeface="Arial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ts val="0"/>
        </a:spcBef>
        <a:spcAft>
          <a:spcPts val="800"/>
        </a:spcAft>
        <a:buChar char="•"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10000"/>
        </a:lnSpc>
        <a:spcBef>
          <a:spcPts val="0"/>
        </a:spcBef>
        <a:spcAft>
          <a:spcPts val="80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lnSpc>
          <a:spcPct val="110000"/>
        </a:lnSpc>
        <a:spcBef>
          <a:spcPts val="0"/>
        </a:spcBef>
        <a:spcAft>
          <a:spcPts val="80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lnSpc>
          <a:spcPct val="110000"/>
        </a:lnSpc>
        <a:spcBef>
          <a:spcPts val="0"/>
        </a:spcBef>
        <a:spcAft>
          <a:spcPts val="800"/>
        </a:spcAft>
        <a:buChar char="–"/>
        <a:defRPr sz="18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lnSpc>
          <a:spcPct val="110000"/>
        </a:lnSpc>
        <a:spcBef>
          <a:spcPts val="0"/>
        </a:spcBef>
        <a:spcAft>
          <a:spcPts val="800"/>
        </a:spcAft>
        <a:buChar char="»"/>
        <a:defRPr sz="18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4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4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4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4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ubtitle 4">
            <a:extLst>
              <a:ext uri="{FF2B5EF4-FFF2-40B4-BE49-F238E27FC236}">
                <a16:creationId xmlns:a16="http://schemas.microsoft.com/office/drawing/2014/main" id="{333F1FD6-840D-4C37-91E2-7C19B430C74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v0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0352F29-AB26-47E4-BA0B-E640C61AB9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Template for proposing Task Force ideas to TRC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305CE70-3984-42A0-3D5E-A42291A46ACF}"/>
              </a:ext>
            </a:extLst>
          </p:cNvPr>
          <p:cNvSpPr/>
          <p:nvPr/>
        </p:nvSpPr>
        <p:spPr>
          <a:xfrm>
            <a:off x="191344" y="152636"/>
            <a:ext cx="3528392" cy="1080120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This slide shall be removed when using the template.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5DB07-8E73-4CAC-BA81-E9C516A86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Possible TF members and expertise sought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0E4A4-CB6A-4F35-9D82-0F48C62FC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[If already identified, identify TRC core or corresponding members involved in the prospective TF as members and, if needed, as reviewers. Indicate the Member Association to which they belong – </a:t>
            </a:r>
            <a:r>
              <a:rPr lang="en-GB" u="sng" dirty="0"/>
              <a:t>remember that a minimum of 3 MAs shall be represented</a:t>
            </a:r>
            <a:r>
              <a:rPr lang="en-GB" dirty="0"/>
              <a:t>]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609D78-94D6-47A4-B562-9F776759D3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084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5DB07-8E73-4CAC-BA81-E9C516A86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Technical outcome(s) and timeline foreseen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0E4A4-CB6A-4F35-9D82-0F48C62FC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609D78-94D6-47A4-B562-9F776759D3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975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5DB07-8E73-4CAC-BA81-E9C516A86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Budget and/or financing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0E4A4-CB6A-4F35-9D82-0F48C62FC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[If expenses are foreseen for the implementation of the work related to the prospective task force, a tentative budget can be outlined]</a:t>
            </a:r>
          </a:p>
          <a:p>
            <a:pPr algn="just"/>
            <a:r>
              <a:rPr lang="en-GB" dirty="0"/>
              <a:t>[If financing or sponsorship opportunities are identified, they can be outlined]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609D78-94D6-47A4-B562-9F776759D3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516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C653C76-B03D-875F-DEB0-B32CE35AED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6E0DEFB2-75FB-B9B7-ABBE-F2692BC3E8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267195"/>
              </p:ext>
            </p:extLst>
          </p:nvPr>
        </p:nvGraphicFramePr>
        <p:xfrm>
          <a:off x="1955540" y="728700"/>
          <a:ext cx="812799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399030231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val="4190886620"/>
                    </a:ext>
                  </a:extLst>
                </a:gridCol>
                <a:gridCol w="4419587">
                  <a:extLst>
                    <a:ext uri="{9D8B030D-6E8A-4147-A177-3AD203B41FA5}">
                      <a16:colId xmlns:a16="http://schemas.microsoft.com/office/drawing/2014/main" val="7452718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Version</a:t>
                      </a:r>
                      <a:r>
                        <a:rPr lang="es-ES" dirty="0"/>
                        <a:t> ID</a:t>
                      </a:r>
                      <a:endParaRPr lang="en-GB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Date</a:t>
                      </a:r>
                      <a:endParaRPr lang="en-GB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Modification</a:t>
                      </a:r>
                      <a:endParaRPr lang="en-GB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601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29/08/2023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First</a:t>
                      </a:r>
                      <a:r>
                        <a:rPr lang="es-ES" dirty="0"/>
                        <a:t> </a:t>
                      </a:r>
                      <a:r>
                        <a:rPr lang="es-ES" dirty="0" err="1"/>
                        <a:t>version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8583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3540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95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7275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3979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4885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9261909"/>
                  </a:ext>
                </a:extLst>
              </a:tr>
            </a:tbl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5EAE48E5-1B38-3D4D-020F-48E1B6035CED}"/>
              </a:ext>
            </a:extLst>
          </p:cNvPr>
          <p:cNvSpPr/>
          <p:nvPr/>
        </p:nvSpPr>
        <p:spPr>
          <a:xfrm>
            <a:off x="191344" y="152636"/>
            <a:ext cx="3528392" cy="1080120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This slide shall be removed when using the template.</a:t>
            </a:r>
          </a:p>
        </p:txBody>
      </p:sp>
    </p:spTree>
    <p:extLst>
      <p:ext uri="{BB962C8B-B14F-4D97-AF65-F5344CB8AC3E}">
        <p14:creationId xmlns:p14="http://schemas.microsoft.com/office/powerpoint/2010/main" val="906298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DCEA5-A6A8-427C-A10B-54D31307F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Foreword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A3507-C051-4096-8154-368D5269E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en-US" dirty="0"/>
              <a:t>This is the official template that shall be used for presenting a topic idea related to a prospective Task Force to REHVA’s Technical Research Committee (TRC).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en-US" dirty="0"/>
              <a:t>Slides 1-5 shall be removed.</a:t>
            </a:r>
          </a:p>
          <a:p>
            <a:pPr>
              <a:lnSpc>
                <a:spcPct val="100000"/>
              </a:lnSpc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0AD9B6-E07B-4F25-B1E8-B13D6E22CA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0CEE5142-947A-4CE0-1298-C5EF583DF7AE}"/>
              </a:ext>
            </a:extLst>
          </p:cNvPr>
          <p:cNvSpPr/>
          <p:nvPr/>
        </p:nvSpPr>
        <p:spPr>
          <a:xfrm>
            <a:off x="191344" y="152636"/>
            <a:ext cx="3528392" cy="1080120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This slide shall be removed when using the template.</a:t>
            </a:r>
          </a:p>
        </p:txBody>
      </p:sp>
    </p:spTree>
    <p:extLst>
      <p:ext uri="{BB962C8B-B14F-4D97-AF65-F5344CB8AC3E}">
        <p14:creationId xmlns:p14="http://schemas.microsoft.com/office/powerpoint/2010/main" val="494279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77389-C0EA-428C-A258-2ADEB82B1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 err="1">
                <a:solidFill>
                  <a:schemeClr val="tx2"/>
                </a:solidFill>
              </a:rPr>
              <a:t>Trebuchet</a:t>
            </a:r>
            <a:r>
              <a:rPr lang="it-IT" altLang="it-IT" dirty="0">
                <a:solidFill>
                  <a:schemeClr val="tx2"/>
                </a:solidFill>
              </a:rPr>
              <a:t> MS 36 </a:t>
            </a:r>
            <a:r>
              <a:rPr lang="it-IT" altLang="it-IT" dirty="0" err="1">
                <a:solidFill>
                  <a:schemeClr val="tx2"/>
                </a:solidFill>
              </a:rPr>
              <a:t>bold</a:t>
            </a:r>
            <a:r>
              <a:rPr lang="it-IT" altLang="it-IT" dirty="0">
                <a:solidFill>
                  <a:schemeClr val="tx2"/>
                </a:solidFill>
              </a:rPr>
              <a:t> green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670EF-B76F-4A3F-ADDA-CA77058C0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it-IT" altLang="it-IT" sz="3600" b="1" dirty="0"/>
              <a:t>Slide </a:t>
            </a:r>
            <a:r>
              <a:rPr lang="it-IT" altLang="it-IT" sz="3600" b="1" dirty="0" err="1"/>
              <a:t>title</a:t>
            </a:r>
            <a:r>
              <a:rPr lang="it-IT" altLang="it-IT" sz="3600" b="1" dirty="0"/>
              <a:t>: </a:t>
            </a:r>
            <a:r>
              <a:rPr lang="it-IT" altLang="it-IT" sz="3600" b="1" dirty="0" err="1">
                <a:solidFill>
                  <a:schemeClr val="tx2"/>
                </a:solidFill>
              </a:rPr>
              <a:t>Trebuchet</a:t>
            </a:r>
            <a:r>
              <a:rPr lang="it-IT" altLang="it-IT" sz="3600" b="1" dirty="0">
                <a:solidFill>
                  <a:schemeClr val="tx2"/>
                </a:solidFill>
              </a:rPr>
              <a:t> MS 36 </a:t>
            </a:r>
            <a:r>
              <a:rPr lang="it-IT" altLang="it-IT" sz="3600" b="1" dirty="0" err="1">
                <a:solidFill>
                  <a:schemeClr val="tx2"/>
                </a:solidFill>
              </a:rPr>
              <a:t>bold</a:t>
            </a:r>
            <a:r>
              <a:rPr lang="it-IT" altLang="it-IT" sz="3600" b="1" dirty="0">
                <a:solidFill>
                  <a:schemeClr val="tx2"/>
                </a:solidFill>
              </a:rPr>
              <a:t> green </a:t>
            </a:r>
          </a:p>
          <a:p>
            <a:pPr>
              <a:defRPr/>
            </a:pPr>
            <a:r>
              <a:rPr lang="it-IT" altLang="it-IT" dirty="0"/>
              <a:t>Text: </a:t>
            </a:r>
            <a:r>
              <a:rPr lang="it-IT" altLang="it-IT" dirty="0" err="1"/>
              <a:t>Trebuchet</a:t>
            </a:r>
            <a:r>
              <a:rPr lang="it-IT" altLang="it-IT" dirty="0"/>
              <a:t> MS 28</a:t>
            </a:r>
          </a:p>
          <a:p>
            <a:pPr lvl="1">
              <a:defRPr/>
            </a:pPr>
            <a:r>
              <a:rPr lang="it-IT" altLang="it-IT" dirty="0"/>
              <a:t>Lists: </a:t>
            </a:r>
            <a:r>
              <a:rPr lang="it-IT" altLang="it-IT" dirty="0" err="1"/>
              <a:t>Trebuchet</a:t>
            </a:r>
            <a:r>
              <a:rPr lang="it-IT" altLang="it-IT" dirty="0"/>
              <a:t> MS 24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202612-D7E4-4BC9-8185-318D43C60B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D02CD7E7-54E0-FFA2-B502-98201164DC99}"/>
              </a:ext>
            </a:extLst>
          </p:cNvPr>
          <p:cNvSpPr/>
          <p:nvPr/>
        </p:nvSpPr>
        <p:spPr>
          <a:xfrm>
            <a:off x="191344" y="152636"/>
            <a:ext cx="3528392" cy="1080120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This slide shall be removed when using the template.</a:t>
            </a:r>
          </a:p>
        </p:txBody>
      </p:sp>
    </p:spTree>
    <p:extLst>
      <p:ext uri="{BB962C8B-B14F-4D97-AF65-F5344CB8AC3E}">
        <p14:creationId xmlns:p14="http://schemas.microsoft.com/office/powerpoint/2010/main" val="1217344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B6127-1AD0-484F-A693-0BFBDFD62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DB458-3C49-49A8-9F22-1F44BE773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dirty="0"/>
              <a:t>In each slide should appear: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/>
              <a:t>Slide title on the top (insert it in the slide framework)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/>
              <a:t>Speaker’s details in the footer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8A6931-E8D7-419D-930C-0EAA5F8784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40CDB16E-0782-8720-E925-0B89A03B1131}"/>
              </a:ext>
            </a:extLst>
          </p:cNvPr>
          <p:cNvSpPr/>
          <p:nvPr/>
        </p:nvSpPr>
        <p:spPr>
          <a:xfrm>
            <a:off x="191344" y="152636"/>
            <a:ext cx="3528392" cy="1080120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This slide shall be removed when using the template.</a:t>
            </a:r>
          </a:p>
        </p:txBody>
      </p:sp>
    </p:spTree>
    <p:extLst>
      <p:ext uri="{BB962C8B-B14F-4D97-AF65-F5344CB8AC3E}">
        <p14:creationId xmlns:p14="http://schemas.microsoft.com/office/powerpoint/2010/main" val="3434390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ubtitle 4">
            <a:extLst>
              <a:ext uri="{FF2B5EF4-FFF2-40B4-BE49-F238E27FC236}">
                <a16:creationId xmlns:a16="http://schemas.microsoft.com/office/drawing/2014/main" id="{333F1FD6-840D-4C37-91E2-7C19B430C74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[TRC member(s) proposing the idea]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0352F29-AB26-47E4-BA0B-E640C61AB9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[Insert Title of prospective Task Force here]</a:t>
            </a:r>
          </a:p>
        </p:txBody>
      </p:sp>
    </p:spTree>
    <p:extLst>
      <p:ext uri="{BB962C8B-B14F-4D97-AF65-F5344CB8AC3E}">
        <p14:creationId xmlns:p14="http://schemas.microsoft.com/office/powerpoint/2010/main" val="1379980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5DB07-8E73-4CAC-BA81-E9C516A86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Scope, objectives and justification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0E4A4-CB6A-4F35-9D82-0F48C62FC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609D78-94D6-47A4-B562-9F776759D3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395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5DB07-8E73-4CAC-BA81-E9C516A86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Target audience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0E4A4-CB6A-4F35-9D82-0F48C62FC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[</a:t>
            </a:r>
            <a:r>
              <a:rPr lang="es-ES" dirty="0" err="1"/>
              <a:t>Indicate</a:t>
            </a:r>
            <a:r>
              <a:rPr lang="es-ES" dirty="0"/>
              <a:t> </a:t>
            </a:r>
            <a:r>
              <a:rPr lang="es-ES" dirty="0" err="1"/>
              <a:t>whether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technical</a:t>
            </a:r>
            <a:r>
              <a:rPr lang="es-ES" dirty="0"/>
              <a:t> </a:t>
            </a:r>
            <a:r>
              <a:rPr lang="es-ES" dirty="0" err="1"/>
              <a:t>outcome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targetted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n-GB" dirty="0"/>
              <a:t>HVAC designers, building services engineers, technicians, and practitioners. Also, it can be to policy makers]</a:t>
            </a:r>
          </a:p>
          <a:p>
            <a:pPr algn="just"/>
            <a:r>
              <a:rPr lang="en-GB" dirty="0"/>
              <a:t>[Try to be as concise as possible. Aiming at a broad or too general audience is not recommended as it tends to hamper the market potential]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609D78-94D6-47A4-B562-9F776759D3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036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5DB07-8E73-4CAC-BA81-E9C516A86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Previous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0E4A4-CB6A-4F35-9D82-0F48C62FC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[Include here references to relevant related outcomes and outline how the proposed TF idea leverages or improves them]</a:t>
            </a:r>
          </a:p>
          <a:p>
            <a:pPr algn="just"/>
            <a:r>
              <a:rPr lang="en-GB" dirty="0"/>
              <a:t>[Consider making reference to related technical outcomes developed at national level by Member Associations or TF members]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609D78-94D6-47A4-B562-9F776759D3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11314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REHVA palette">
      <a:dk1>
        <a:srgbClr val="000000"/>
      </a:dk1>
      <a:lt1>
        <a:srgbClr val="FFFFFF"/>
      </a:lt1>
      <a:dk2>
        <a:srgbClr val="83B819"/>
      </a:dk2>
      <a:lt2>
        <a:srgbClr val="2A2A2B"/>
      </a:lt2>
      <a:accent1>
        <a:srgbClr val="DDDDDD"/>
      </a:accent1>
      <a:accent2>
        <a:srgbClr val="808080"/>
      </a:accent2>
      <a:accent3>
        <a:srgbClr val="FFFFFF"/>
      </a:accent3>
      <a:accent4>
        <a:srgbClr val="E46C0A"/>
      </a:accent4>
      <a:accent5>
        <a:srgbClr val="EBEBEB"/>
      </a:accent5>
      <a:accent6>
        <a:srgbClr val="737373"/>
      </a:accent6>
      <a:hlink>
        <a:srgbClr val="83B819"/>
      </a:hlink>
      <a:folHlink>
        <a:srgbClr val="737373"/>
      </a:folHlink>
    </a:clrScheme>
    <a:fontScheme name="REHVA fonts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2408</TotalTime>
  <Words>379</Words>
  <Application>Microsoft Office PowerPoint</Application>
  <PresentationFormat>Panorámica</PresentationFormat>
  <Paragraphs>38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Trebuchet MS</vt:lpstr>
      <vt:lpstr>Default Design</vt:lpstr>
      <vt:lpstr>Template for proposing Task Force ideas to TRC</vt:lpstr>
      <vt:lpstr>Presentación de PowerPoint</vt:lpstr>
      <vt:lpstr>Foreword</vt:lpstr>
      <vt:lpstr>Trebuchet MS 36 bold green</vt:lpstr>
      <vt:lpstr>Presentación de PowerPoint</vt:lpstr>
      <vt:lpstr>[Insert Title of prospective Task Force here]</vt:lpstr>
      <vt:lpstr>Scope, objectives and justification</vt:lpstr>
      <vt:lpstr>Target audience</vt:lpstr>
      <vt:lpstr>Previous work</vt:lpstr>
      <vt:lpstr>Possible TF members and expertise sought</vt:lpstr>
      <vt:lpstr>Technical outcome(s) and timeline foreseen</vt:lpstr>
      <vt:lpstr>Budget and/or financing</vt:lpstr>
    </vt:vector>
  </TitlesOfParts>
  <Company>Halton Oy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tb@rehva.eu</dc:creator>
  <cp:lastModifiedBy>Pablo Carnero Melero</cp:lastModifiedBy>
  <cp:revision>109</cp:revision>
  <dcterms:created xsi:type="dcterms:W3CDTF">2009-08-27T12:50:45Z</dcterms:created>
  <dcterms:modified xsi:type="dcterms:W3CDTF">2024-05-17T06:51:24Z</dcterms:modified>
</cp:coreProperties>
</file>